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9"/>
  </p:notesMasterIdLst>
  <p:handoutMasterIdLst>
    <p:handoutMasterId r:id="rId10"/>
  </p:handoutMasterIdLst>
  <p:sldIdLst>
    <p:sldId id="256" r:id="rId2"/>
    <p:sldId id="257" r:id="rId3"/>
    <p:sldId id="261" r:id="rId4"/>
    <p:sldId id="258" r:id="rId5"/>
    <p:sldId id="259" r:id="rId6"/>
    <p:sldId id="260" r:id="rId7"/>
    <p:sldId id="262" r:id="rId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7" d="100"/>
          <a:sy n="77" d="100"/>
        </p:scale>
        <p:origin x="96"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94BCDC63-E09D-F6F3-B677-A6A4D72D7B5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0805DD77-BA47-AA96-7B05-D790AD951B90}"/>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EF3E25E4-58AC-4F16-800B-3CE254E0B121}" type="datetimeFigureOut">
              <a:rPr lang="he-IL" smtClean="0"/>
              <a:t>ב'/כסלו/תשפ"ג</a:t>
            </a:fld>
            <a:endParaRPr lang="he-IL"/>
          </a:p>
        </p:txBody>
      </p:sp>
      <p:sp>
        <p:nvSpPr>
          <p:cNvPr id="4" name="מציין מיקום של כותרת תחתונה 3">
            <a:extLst>
              <a:ext uri="{FF2B5EF4-FFF2-40B4-BE49-F238E27FC236}">
                <a16:creationId xmlns:a16="http://schemas.microsoft.com/office/drawing/2014/main" id="{AB5D1A12-34DC-2752-7B12-F29C52309ECB}"/>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C3DCA803-3DF0-F4B9-AA6C-2DE150B72A0E}"/>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0DB96765-5C78-4BBD-9BAA-EFD25ADEFB01}" type="slidenum">
              <a:rPr lang="he-IL" smtClean="0"/>
              <a:t>‹#›</a:t>
            </a:fld>
            <a:endParaRPr lang="he-IL"/>
          </a:p>
        </p:txBody>
      </p:sp>
    </p:spTree>
    <p:extLst>
      <p:ext uri="{BB962C8B-B14F-4D97-AF65-F5344CB8AC3E}">
        <p14:creationId xmlns:p14="http://schemas.microsoft.com/office/powerpoint/2010/main" val="236378814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EA6D0B8-44B6-49DC-A70F-29BAD0B115D7}" type="datetimeFigureOut">
              <a:rPr lang="he-IL" smtClean="0"/>
              <a:t>ב'/כסלו/תשפ"ג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161BDE5-BA2E-4B34-A534-06D03178AF57}" type="slidenum">
              <a:rPr lang="he-IL" smtClean="0"/>
              <a:t>‹#›</a:t>
            </a:fld>
            <a:endParaRPr lang="he-IL"/>
          </a:p>
        </p:txBody>
      </p:sp>
    </p:spTree>
    <p:extLst>
      <p:ext uri="{BB962C8B-B14F-4D97-AF65-F5344CB8AC3E}">
        <p14:creationId xmlns:p14="http://schemas.microsoft.com/office/powerpoint/2010/main" val="563899421"/>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9E1CC23-4C44-CBFE-BDC2-678E0AE6770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979E6B6-14CB-89B9-6B97-598C59CF81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E4B93C1-4FD1-4FE4-D6BC-761AABF3EBE5}"/>
              </a:ext>
            </a:extLst>
          </p:cNvPr>
          <p:cNvSpPr>
            <a:spLocks noGrp="1"/>
          </p:cNvSpPr>
          <p:nvPr>
            <p:ph type="dt" sz="half" idx="10"/>
          </p:nvPr>
        </p:nvSpPr>
        <p:spPr/>
        <p:txBody>
          <a:bodyPr/>
          <a:lstStyle/>
          <a:p>
            <a:fld id="{4FD7A6C0-38A4-43C5-B0AC-DF7F6B2BD4AC}"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D705B99C-32A3-5CCD-F418-505713A3E56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DA9390B-2AB8-A11C-CE88-645681A2A4B7}"/>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62430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36B42A-5228-06D3-B363-0D172796EB4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6A9761B-3EB9-5C24-BD95-A6D7B553424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CD8D748-4238-C484-1219-8971575B3324}"/>
              </a:ext>
            </a:extLst>
          </p:cNvPr>
          <p:cNvSpPr>
            <a:spLocks noGrp="1"/>
          </p:cNvSpPr>
          <p:nvPr>
            <p:ph type="dt" sz="half" idx="10"/>
          </p:nvPr>
        </p:nvSpPr>
        <p:spPr/>
        <p:txBody>
          <a:bodyPr/>
          <a:lstStyle/>
          <a:p>
            <a:fld id="{A5AC8DC8-9333-49F5-B368-50FEE1C461AD}"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FAEE5D67-A80B-C1C3-687D-9E2FFD4F15B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868A35F-4192-9FB5-30ED-2AB5A0316962}"/>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236314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2FB636A-C1A4-91E5-8E36-CE787455188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D0723A6-0F4E-A99C-06A5-07E8745D1B62}"/>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641D9C5-029E-4EA0-6C53-365B6AE6EB73}"/>
              </a:ext>
            </a:extLst>
          </p:cNvPr>
          <p:cNvSpPr>
            <a:spLocks noGrp="1"/>
          </p:cNvSpPr>
          <p:nvPr>
            <p:ph type="dt" sz="half" idx="10"/>
          </p:nvPr>
        </p:nvSpPr>
        <p:spPr/>
        <p:txBody>
          <a:bodyPr/>
          <a:lstStyle/>
          <a:p>
            <a:fld id="{1DB09594-3C2C-48DC-9D42-A186A9924FC0}"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D8BA5DE1-9AB2-0696-0030-72C202CD363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491D38F-8A61-CFE7-7C75-FAA693CF1B04}"/>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332987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AEEC11-DB82-3FB8-64C4-F201DB373C4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01A1DA5-14C2-BFBC-0F79-A7F55C12729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BCB75FA-2A54-A534-4620-BD164BDC9EA1}"/>
              </a:ext>
            </a:extLst>
          </p:cNvPr>
          <p:cNvSpPr>
            <a:spLocks noGrp="1"/>
          </p:cNvSpPr>
          <p:nvPr>
            <p:ph type="dt" sz="half" idx="10"/>
          </p:nvPr>
        </p:nvSpPr>
        <p:spPr/>
        <p:txBody>
          <a:bodyPr/>
          <a:lstStyle/>
          <a:p>
            <a:fld id="{3483D1A4-1695-4967-9B03-9FEB4910E36D}"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32236415-F959-7E58-98E6-26A2318C4DF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08FD0F3-8281-6584-328E-AAF99B50CB34}"/>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352011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9C9F13-DE3D-E813-E211-609F5464022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028345E-7F5F-1751-3614-E50C9F27D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C17B15B2-DC7C-3435-8698-AF456238DF96}"/>
              </a:ext>
            </a:extLst>
          </p:cNvPr>
          <p:cNvSpPr>
            <a:spLocks noGrp="1"/>
          </p:cNvSpPr>
          <p:nvPr>
            <p:ph type="dt" sz="half" idx="10"/>
          </p:nvPr>
        </p:nvSpPr>
        <p:spPr/>
        <p:txBody>
          <a:bodyPr/>
          <a:lstStyle/>
          <a:p>
            <a:fld id="{58DC6ACC-5AA4-4B85-89FE-589ECED73BC9}"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2F4777D4-E290-B48B-F156-5F3ADC12E7D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3852A13-4BA2-FA37-0F0C-DE8F6A7B3DC1}"/>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158821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22348E-96C9-F9E0-87D7-271BA067A52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35285E3-0BD0-01F9-4E45-72DCE2C740E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F41BAB0-1822-FCCE-F881-D1F78AF1ABAB}"/>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43702D5-4037-B0BB-91D2-177F4ACE9570}"/>
              </a:ext>
            </a:extLst>
          </p:cNvPr>
          <p:cNvSpPr>
            <a:spLocks noGrp="1"/>
          </p:cNvSpPr>
          <p:nvPr>
            <p:ph type="dt" sz="half" idx="10"/>
          </p:nvPr>
        </p:nvSpPr>
        <p:spPr/>
        <p:txBody>
          <a:bodyPr/>
          <a:lstStyle/>
          <a:p>
            <a:fld id="{CD41E41C-E2F2-4E9D-BCC1-3AAFC1894CB1}" type="datetime1">
              <a:rPr lang="he-IL" smtClean="0"/>
              <a:t>ב'/כסלו/תשפ"ג</a:t>
            </a:fld>
            <a:endParaRPr lang="he-IL"/>
          </a:p>
        </p:txBody>
      </p:sp>
      <p:sp>
        <p:nvSpPr>
          <p:cNvPr id="6" name="מציין מיקום של כותרת תחתונה 5">
            <a:extLst>
              <a:ext uri="{FF2B5EF4-FFF2-40B4-BE49-F238E27FC236}">
                <a16:creationId xmlns:a16="http://schemas.microsoft.com/office/drawing/2014/main" id="{881624F1-CED7-CE17-EE9A-71544477AB2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593F841-00E7-45FD-B4AB-67C4CFCA859D}"/>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403665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F81FF9-A5DA-15BD-2FA4-5EAD6A2645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95A691E-DAD1-BF10-1CAA-245DF2EC8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587ED6C-A8CA-4CF1-2BA5-C206062339CB}"/>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FEDDD3B-7727-A651-5CBC-0E100BDD70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D98DC69-B9B7-7717-A2C1-E2475A384C14}"/>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364256F-5FE3-FABC-8BBF-1189EAA83FA5}"/>
              </a:ext>
            </a:extLst>
          </p:cNvPr>
          <p:cNvSpPr>
            <a:spLocks noGrp="1"/>
          </p:cNvSpPr>
          <p:nvPr>
            <p:ph type="dt" sz="half" idx="10"/>
          </p:nvPr>
        </p:nvSpPr>
        <p:spPr/>
        <p:txBody>
          <a:bodyPr/>
          <a:lstStyle/>
          <a:p>
            <a:fld id="{79E9B901-4370-4D57-B5DA-9FBF4FE53F29}" type="datetime1">
              <a:rPr lang="he-IL" smtClean="0"/>
              <a:t>ב'/כסלו/תשפ"ג</a:t>
            </a:fld>
            <a:endParaRPr lang="he-IL"/>
          </a:p>
        </p:txBody>
      </p:sp>
      <p:sp>
        <p:nvSpPr>
          <p:cNvPr id="8" name="מציין מיקום של כותרת תחתונה 7">
            <a:extLst>
              <a:ext uri="{FF2B5EF4-FFF2-40B4-BE49-F238E27FC236}">
                <a16:creationId xmlns:a16="http://schemas.microsoft.com/office/drawing/2014/main" id="{A13AB55F-5AF3-C151-C59B-CBE3C76492B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C2C03C9-E0A3-A0A9-B5C4-ED5C39653108}"/>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153394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649840-ED1A-98DC-899B-B2A8B931BD6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158C802-BB1B-0083-7418-4A399F37355C}"/>
              </a:ext>
            </a:extLst>
          </p:cNvPr>
          <p:cNvSpPr>
            <a:spLocks noGrp="1"/>
          </p:cNvSpPr>
          <p:nvPr>
            <p:ph type="dt" sz="half" idx="10"/>
          </p:nvPr>
        </p:nvSpPr>
        <p:spPr/>
        <p:txBody>
          <a:bodyPr/>
          <a:lstStyle/>
          <a:p>
            <a:fld id="{6F21ED55-6F72-420C-B9D2-9E0C51D518B2}" type="datetime1">
              <a:rPr lang="he-IL" smtClean="0"/>
              <a:t>ב'/כסלו/תשפ"ג</a:t>
            </a:fld>
            <a:endParaRPr lang="he-IL"/>
          </a:p>
        </p:txBody>
      </p:sp>
      <p:sp>
        <p:nvSpPr>
          <p:cNvPr id="4" name="מציין מיקום של כותרת תחתונה 3">
            <a:extLst>
              <a:ext uri="{FF2B5EF4-FFF2-40B4-BE49-F238E27FC236}">
                <a16:creationId xmlns:a16="http://schemas.microsoft.com/office/drawing/2014/main" id="{87BE9F27-9FDB-109D-2000-5659E3703FC7}"/>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CBA9760-0E37-1DA4-7184-6E5EA2878AE1}"/>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163770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3F12546-854D-2940-58FD-6465729D8238}"/>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כותרת תחתונה 2">
            <a:extLst>
              <a:ext uri="{FF2B5EF4-FFF2-40B4-BE49-F238E27FC236}">
                <a16:creationId xmlns:a16="http://schemas.microsoft.com/office/drawing/2014/main" id="{6669D807-53CF-5102-5CF5-8CD2E8C7973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3C2A82DB-200B-9C5F-AFFF-B8E10684B207}"/>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96075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FE9E54-DF81-A050-3460-81D04B266BA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D183DC4-EE56-C052-B259-AD169C55F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95A2F74-9D3A-A341-8A30-3D4D6BF70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50E802C-E7C5-455D-8BF8-6E523328583E}"/>
              </a:ext>
            </a:extLst>
          </p:cNvPr>
          <p:cNvSpPr>
            <a:spLocks noGrp="1"/>
          </p:cNvSpPr>
          <p:nvPr>
            <p:ph type="dt" sz="half" idx="10"/>
          </p:nvPr>
        </p:nvSpPr>
        <p:spPr/>
        <p:txBody>
          <a:bodyPr/>
          <a:lstStyle/>
          <a:p>
            <a:fld id="{8DFF8355-CC83-4328-ACD4-5503B2892655}" type="datetime1">
              <a:rPr lang="he-IL" smtClean="0"/>
              <a:t>ב'/כסלו/תשפ"ג</a:t>
            </a:fld>
            <a:endParaRPr lang="he-IL"/>
          </a:p>
        </p:txBody>
      </p:sp>
      <p:sp>
        <p:nvSpPr>
          <p:cNvPr id="6" name="מציין מיקום של כותרת תחתונה 5">
            <a:extLst>
              <a:ext uri="{FF2B5EF4-FFF2-40B4-BE49-F238E27FC236}">
                <a16:creationId xmlns:a16="http://schemas.microsoft.com/office/drawing/2014/main" id="{717AFF43-A161-84A6-DC36-2765B3F2FDB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DB92585-84D1-8E86-6EE4-4B1DE095F384}"/>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162942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E06C2-3B90-B2E8-06AD-146CCA9B6BC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A720483-1B22-16E7-5382-2D4BF19DC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2D649C0-9CCD-A966-C501-863CAC6F1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2BA7F2-876D-0262-B7D5-0A546336E992}"/>
              </a:ext>
            </a:extLst>
          </p:cNvPr>
          <p:cNvSpPr>
            <a:spLocks noGrp="1"/>
          </p:cNvSpPr>
          <p:nvPr>
            <p:ph type="dt" sz="half" idx="10"/>
          </p:nvPr>
        </p:nvSpPr>
        <p:spPr/>
        <p:txBody>
          <a:bodyPr/>
          <a:lstStyle/>
          <a:p>
            <a:fld id="{4836A32E-63B2-418A-8B00-DEBD2BAEA409}" type="datetime1">
              <a:rPr lang="he-IL" smtClean="0"/>
              <a:t>ב'/כסלו/תשפ"ג</a:t>
            </a:fld>
            <a:endParaRPr lang="he-IL"/>
          </a:p>
        </p:txBody>
      </p:sp>
      <p:sp>
        <p:nvSpPr>
          <p:cNvPr id="6" name="מציין מיקום של כותרת תחתונה 5">
            <a:extLst>
              <a:ext uri="{FF2B5EF4-FFF2-40B4-BE49-F238E27FC236}">
                <a16:creationId xmlns:a16="http://schemas.microsoft.com/office/drawing/2014/main" id="{6AA5D396-B812-D891-6950-8968AA6291F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AE8CDE1-2873-87BB-7178-5A3FB1909752}"/>
              </a:ext>
            </a:extLst>
          </p:cNvPr>
          <p:cNvSpPr>
            <a:spLocks noGrp="1"/>
          </p:cNvSpPr>
          <p:nvPr>
            <p:ph type="sldNum" sz="quarter" idx="12"/>
          </p:nvPr>
        </p:nvSpPr>
        <p:spPr/>
        <p:txBody>
          <a:bodyPr/>
          <a:lstStyle/>
          <a:p>
            <a:fld id="{7ADCE61B-C1E2-4850-8867-70EC2BAD79E5}" type="slidenum">
              <a:rPr lang="he-IL" smtClean="0"/>
              <a:t>‹#›</a:t>
            </a:fld>
            <a:endParaRPr lang="he-IL"/>
          </a:p>
        </p:txBody>
      </p:sp>
    </p:spTree>
    <p:extLst>
      <p:ext uri="{BB962C8B-B14F-4D97-AF65-F5344CB8AC3E}">
        <p14:creationId xmlns:p14="http://schemas.microsoft.com/office/powerpoint/2010/main" val="2364148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8DD7FB37-462B-B232-51F9-5B5831D5C68A}"/>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299CF41-76F9-9ECD-090F-6595457E7D46}"/>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D4D9E2E-7869-2DE4-13CB-3DA15273FB6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B5EE2BE-79E8-43CE-A464-2EE75D2F10A8}" type="datetime1">
              <a:rPr lang="he-IL" smtClean="0"/>
              <a:t>ב'/כסלו/תשפ"ג</a:t>
            </a:fld>
            <a:endParaRPr lang="he-IL"/>
          </a:p>
        </p:txBody>
      </p:sp>
      <p:sp>
        <p:nvSpPr>
          <p:cNvPr id="5" name="מציין מיקום של כותרת תחתונה 4">
            <a:extLst>
              <a:ext uri="{FF2B5EF4-FFF2-40B4-BE49-F238E27FC236}">
                <a16:creationId xmlns:a16="http://schemas.microsoft.com/office/drawing/2014/main" id="{F3AEF1FC-6FF1-6AB3-7FF9-506BE8D1F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7BBF96FF-AAB5-9E77-AAA7-69DD6A24DA6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ADCE61B-C1E2-4850-8867-70EC2BAD79E5}" type="slidenum">
              <a:rPr lang="he-IL" smtClean="0"/>
              <a:t>‹#›</a:t>
            </a:fld>
            <a:endParaRPr lang="he-IL"/>
          </a:p>
        </p:txBody>
      </p:sp>
    </p:spTree>
    <p:extLst>
      <p:ext uri="{BB962C8B-B14F-4D97-AF65-F5344CB8AC3E}">
        <p14:creationId xmlns:p14="http://schemas.microsoft.com/office/powerpoint/2010/main" val="4285125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B75A0F7E-0E2B-BD16-9FA8-9D9B643011A3}"/>
              </a:ext>
            </a:extLst>
          </p:cNvPr>
          <p:cNvSpPr txBox="1"/>
          <p:nvPr/>
        </p:nvSpPr>
        <p:spPr>
          <a:xfrm>
            <a:off x="4061014" y="136525"/>
            <a:ext cx="7611034" cy="1200329"/>
          </a:xfrm>
          <a:prstGeom prst="rect">
            <a:avLst/>
          </a:prstGeom>
          <a:noFill/>
          <a:effectLst>
            <a:outerShdw blurRad="152400" dist="317500" dir="5400000" sx="90000" sy="-19000" rotWithShape="0">
              <a:prstClr val="black">
                <a:alpha val="15000"/>
              </a:prstClr>
            </a:outerShdw>
          </a:effectLst>
        </p:spPr>
        <p:txBody>
          <a:bodyPr wrap="square" rtlCol="1">
            <a:spAutoFit/>
          </a:bodyPr>
          <a:lstStyle/>
          <a:p>
            <a:r>
              <a:rPr lang="he-IL" sz="7200" dirty="0">
                <a:solidFill>
                  <a:schemeClr val="bg1"/>
                </a:solidFill>
                <a:latin typeface="Aharoni" panose="02010803020104030203" pitchFamily="2" charset="-79"/>
                <a:cs typeface="Aharoni" panose="02010803020104030203" pitchFamily="2" charset="-79"/>
              </a:rPr>
              <a:t>האלגוריתם הגנטי</a:t>
            </a:r>
          </a:p>
        </p:txBody>
      </p:sp>
      <p:sp>
        <p:nvSpPr>
          <p:cNvPr id="5" name="תיבת טקסט 4">
            <a:extLst>
              <a:ext uri="{FF2B5EF4-FFF2-40B4-BE49-F238E27FC236}">
                <a16:creationId xmlns:a16="http://schemas.microsoft.com/office/drawing/2014/main" id="{0E1733A7-132F-20AE-9661-CFABC9FD12C8}"/>
              </a:ext>
            </a:extLst>
          </p:cNvPr>
          <p:cNvSpPr txBox="1"/>
          <p:nvPr/>
        </p:nvSpPr>
        <p:spPr>
          <a:xfrm>
            <a:off x="8041341" y="2321859"/>
            <a:ext cx="3738282" cy="2923877"/>
          </a:xfrm>
          <a:prstGeom prst="rect">
            <a:avLst/>
          </a:prstGeom>
          <a:noFill/>
        </p:spPr>
        <p:txBody>
          <a:bodyPr wrap="square" rtlCol="1">
            <a:spAutoFit/>
          </a:bodyPr>
          <a:lstStyle/>
          <a:p>
            <a:r>
              <a:rPr lang="he-IL" sz="3600" dirty="0">
                <a:latin typeface="Aharoni" panose="02010803020104030203" pitchFamily="2" charset="-79"/>
                <a:cs typeface="Aharoni" panose="02010803020104030203" pitchFamily="2" charset="-79"/>
              </a:rPr>
              <a:t>ב</a:t>
            </a:r>
            <a:r>
              <a:rPr lang="he-IL" sz="3600" dirty="0">
                <a:solidFill>
                  <a:schemeClr val="bg1"/>
                </a:solidFill>
                <a:latin typeface="Aharoni" panose="02010803020104030203" pitchFamily="2" charset="-79"/>
                <a:cs typeface="Aharoni" panose="02010803020104030203" pitchFamily="2" charset="-79"/>
              </a:rPr>
              <a:t>במצגת זו נערוך חקר על האלגוריתם הגנטי נאסוף מידע וקודים </a:t>
            </a:r>
          </a:p>
          <a:p>
            <a:r>
              <a:rPr lang="he-IL" sz="3600" dirty="0">
                <a:solidFill>
                  <a:schemeClr val="bg1"/>
                </a:solidFill>
                <a:latin typeface="Aharoni" panose="02010803020104030203" pitchFamily="2" charset="-79"/>
                <a:cs typeface="Aharoni" panose="02010803020104030203" pitchFamily="2" charset="-79"/>
              </a:rPr>
              <a:t>אז יאאלהה שיהיה בהצלחה</a:t>
            </a:r>
            <a:r>
              <a:rPr lang="he-IL" sz="4000" dirty="0">
                <a:solidFill>
                  <a:schemeClr val="bg1"/>
                </a:solidFill>
                <a:latin typeface="Aharoni" panose="02010803020104030203" pitchFamily="2" charset="-79"/>
                <a:cs typeface="Aharoni" panose="02010803020104030203" pitchFamily="2" charset="-79"/>
              </a:rPr>
              <a:t>🙌😁</a:t>
            </a:r>
            <a:endParaRPr lang="he-IL" sz="4000" dirty="0">
              <a:latin typeface="Aharoni" panose="02010803020104030203" pitchFamily="2" charset="-79"/>
              <a:cs typeface="Aharoni" panose="02010803020104030203" pitchFamily="2" charset="-79"/>
            </a:endParaRPr>
          </a:p>
        </p:txBody>
      </p:sp>
      <p:sp>
        <p:nvSpPr>
          <p:cNvPr id="6" name="מציין מיקום של תאריך 5">
            <a:extLst>
              <a:ext uri="{FF2B5EF4-FFF2-40B4-BE49-F238E27FC236}">
                <a16:creationId xmlns:a16="http://schemas.microsoft.com/office/drawing/2014/main" id="{D3968F1A-522C-1518-1896-7DEC3130FA15}"/>
              </a:ext>
            </a:extLst>
          </p:cNvPr>
          <p:cNvSpPr>
            <a:spLocks noGrp="1"/>
          </p:cNvSpPr>
          <p:nvPr>
            <p:ph type="dt" sz="half" idx="10"/>
          </p:nvPr>
        </p:nvSpPr>
        <p:spPr/>
        <p:txBody>
          <a:bodyPr/>
          <a:lstStyle/>
          <a:p>
            <a:fld id="{37300A13-8168-41F2-8D95-C5A8F66CE9FB}" type="datetime1">
              <a:rPr lang="he-IL" smtClean="0"/>
              <a:t>ב'/כסלו/תשפ"ג</a:t>
            </a:fld>
            <a:endParaRPr lang="he-IL"/>
          </a:p>
        </p:txBody>
      </p:sp>
      <p:sp>
        <p:nvSpPr>
          <p:cNvPr id="7" name="מציין מיקום של מספר שקופית 6">
            <a:extLst>
              <a:ext uri="{FF2B5EF4-FFF2-40B4-BE49-F238E27FC236}">
                <a16:creationId xmlns:a16="http://schemas.microsoft.com/office/drawing/2014/main" id="{D835EFCA-8F1B-4892-A5CE-B0858E738BD1}"/>
              </a:ext>
            </a:extLst>
          </p:cNvPr>
          <p:cNvSpPr>
            <a:spLocks noGrp="1"/>
          </p:cNvSpPr>
          <p:nvPr>
            <p:ph type="sldNum" sz="quarter" idx="12"/>
          </p:nvPr>
        </p:nvSpPr>
        <p:spPr/>
        <p:txBody>
          <a:bodyPr/>
          <a:lstStyle/>
          <a:p>
            <a:fld id="{7ADCE61B-C1E2-4850-8867-70EC2BAD79E5}" type="slidenum">
              <a:rPr lang="he-IL" smtClean="0"/>
              <a:t>1</a:t>
            </a:fld>
            <a:endParaRPr lang="he-IL"/>
          </a:p>
        </p:txBody>
      </p:sp>
      <p:sp>
        <p:nvSpPr>
          <p:cNvPr id="8" name="תיבת טקסט 7">
            <a:extLst>
              <a:ext uri="{FF2B5EF4-FFF2-40B4-BE49-F238E27FC236}">
                <a16:creationId xmlns:a16="http://schemas.microsoft.com/office/drawing/2014/main" id="{48594B27-E64F-AC8F-5BB1-3E7DEA47FDCD}"/>
              </a:ext>
            </a:extLst>
          </p:cNvPr>
          <p:cNvSpPr txBox="1"/>
          <p:nvPr/>
        </p:nvSpPr>
        <p:spPr>
          <a:xfrm>
            <a:off x="11528611" y="-48980"/>
            <a:ext cx="663389" cy="307777"/>
          </a:xfrm>
          <a:prstGeom prst="rect">
            <a:avLst/>
          </a:prstGeom>
          <a:noFill/>
        </p:spPr>
        <p:txBody>
          <a:bodyPr wrap="square" rtlCol="1">
            <a:spAutoFit/>
          </a:bodyPr>
          <a:lstStyle/>
          <a:p>
            <a:r>
              <a:rPr lang="he-IL" sz="1400" dirty="0">
                <a:solidFill>
                  <a:schemeClr val="bg1"/>
                </a:solidFill>
              </a:rPr>
              <a:t>בס"ד</a:t>
            </a:r>
          </a:p>
        </p:txBody>
      </p:sp>
    </p:spTree>
    <p:extLst>
      <p:ext uri="{BB962C8B-B14F-4D97-AF65-F5344CB8AC3E}">
        <p14:creationId xmlns:p14="http://schemas.microsoft.com/office/powerpoint/2010/main" val="247345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4F0D882-C837-E68B-86D5-44BFCA13C4F8}"/>
              </a:ext>
            </a:extLst>
          </p:cNvPr>
          <p:cNvSpPr>
            <a:spLocks noGrp="1"/>
          </p:cNvSpPr>
          <p:nvPr>
            <p:ph type="dt" sz="half" idx="10"/>
          </p:nvPr>
        </p:nvSpPr>
        <p:spPr/>
        <p:txBody>
          <a:bodyPr/>
          <a:lstStyle/>
          <a:p>
            <a:fld id="{2D744A13-F367-47D7-B8A4-060FFAF75A65}" type="datetime1">
              <a:rPr lang="he-IL" sz="1400" smtClean="0">
                <a:solidFill>
                  <a:schemeClr val="tx1"/>
                </a:solidFill>
              </a:rPr>
              <a:t>ב'/כסלו/תשפ"ג</a:t>
            </a:fld>
            <a:endParaRPr lang="he-IL" sz="1400" dirty="0">
              <a:solidFill>
                <a:schemeClr val="tx1"/>
              </a:solidFill>
            </a:endParaRPr>
          </a:p>
        </p:txBody>
      </p:sp>
      <p:sp>
        <p:nvSpPr>
          <p:cNvPr id="3" name="מציין מיקום של מספר שקופית 2">
            <a:extLst>
              <a:ext uri="{FF2B5EF4-FFF2-40B4-BE49-F238E27FC236}">
                <a16:creationId xmlns:a16="http://schemas.microsoft.com/office/drawing/2014/main" id="{7DC4C010-5A41-C16C-827B-607C594CCAE3}"/>
              </a:ext>
            </a:extLst>
          </p:cNvPr>
          <p:cNvSpPr>
            <a:spLocks noGrp="1"/>
          </p:cNvSpPr>
          <p:nvPr>
            <p:ph type="sldNum" sz="quarter" idx="12"/>
          </p:nvPr>
        </p:nvSpPr>
        <p:spPr/>
        <p:txBody>
          <a:bodyPr/>
          <a:lstStyle/>
          <a:p>
            <a:fld id="{7ADCE61B-C1E2-4850-8867-70EC2BAD79E5}" type="slidenum">
              <a:rPr lang="he-IL" smtClean="0"/>
              <a:t>2</a:t>
            </a:fld>
            <a:endParaRPr lang="he-IL"/>
          </a:p>
        </p:txBody>
      </p:sp>
      <p:sp>
        <p:nvSpPr>
          <p:cNvPr id="5" name="תיבת טקסט 4">
            <a:extLst>
              <a:ext uri="{FF2B5EF4-FFF2-40B4-BE49-F238E27FC236}">
                <a16:creationId xmlns:a16="http://schemas.microsoft.com/office/drawing/2014/main" id="{EEFF534E-C9D3-6520-1635-E7ECE915B805}"/>
              </a:ext>
            </a:extLst>
          </p:cNvPr>
          <p:cNvSpPr txBox="1"/>
          <p:nvPr/>
        </p:nvSpPr>
        <p:spPr>
          <a:xfrm>
            <a:off x="1362075" y="1012954"/>
            <a:ext cx="10587878" cy="4832092"/>
          </a:xfrm>
          <a:prstGeom prst="rect">
            <a:avLst/>
          </a:prstGeom>
          <a:noFill/>
        </p:spPr>
        <p:txBody>
          <a:bodyPr wrap="square">
            <a:spAutoFit/>
          </a:bodyPr>
          <a:lstStyle/>
          <a:p>
            <a:pPr algn="l"/>
            <a:r>
              <a:rPr lang="he-IL" sz="2800" b="1" i="0" dirty="0">
                <a:solidFill>
                  <a:schemeClr val="bg1"/>
                </a:solidFill>
                <a:effectLst/>
                <a:latin typeface="Aharoni" panose="02010803020104030203" pitchFamily="2" charset="-79"/>
                <a:cs typeface="Aharoni" panose="02010803020104030203" pitchFamily="2" charset="-79"/>
              </a:rPr>
              <a:t>אלגוריתמים גנטיים משמשים בעיקר כדי לפתור בעיות אופטימיזציה שלא ידוע עבורן פתרון דטרמיניסטי או הסתברותי העובד בזמן סביר.</a:t>
            </a:r>
          </a:p>
          <a:p>
            <a:pPr algn="l"/>
            <a:r>
              <a:rPr lang="he-IL" sz="2800" b="1" i="0" dirty="0">
                <a:solidFill>
                  <a:schemeClr val="bg1"/>
                </a:solidFill>
                <a:effectLst/>
                <a:latin typeface="Aharoni" panose="02010803020104030203" pitchFamily="2" charset="-79"/>
                <a:cs typeface="Aharoni" panose="02010803020104030203" pitchFamily="2" charset="-79"/>
              </a:rPr>
              <a:t>העיקרון של אלגוריתם גנטי הוא שכמו כל יצור בטבע רק המתאימים שורדים. הבעיה שעימה כל זן צריך להתמודד היא התאמה לסביבה והשינויים שחלים בה. שילוב אלמנטים של פתרונות אפשריים לבעיה, הפעלת הליכים של ברירה מלאכותית כדי לבחור את המועמדים שיעברו לשלבים הבאים. רעיון תכנותי בסיסי זה מושפע מההצלחה של האבולוציה בפתרון בעיות אמיתיות. לכן אם ניקח אוכלוסייה של פתרונות ונבחר מתוכם רק את המתאימים ביותר לפתרון בעיה, נערבב אותם אחד עם השני ונוסיף קצת רעש, נקבל דור חדש של פתרונות הקרוב צעד נוסף לפתרון הבעיה הנתונה. נחזור על התהליך מספר רב של פעמים (דורות) ולבסוף נגיע לפתרון הקרוב ביותר.</a:t>
            </a:r>
          </a:p>
        </p:txBody>
      </p:sp>
    </p:spTree>
    <p:extLst>
      <p:ext uri="{BB962C8B-B14F-4D97-AF65-F5344CB8AC3E}">
        <p14:creationId xmlns:p14="http://schemas.microsoft.com/office/powerpoint/2010/main" val="314162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8E1313B-F27D-C67E-ED93-9615276593F4}"/>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מספר שקופית 2">
            <a:extLst>
              <a:ext uri="{FF2B5EF4-FFF2-40B4-BE49-F238E27FC236}">
                <a16:creationId xmlns:a16="http://schemas.microsoft.com/office/drawing/2014/main" id="{20E50D99-5E35-EFA6-0DB8-5CEA99C9D07B}"/>
              </a:ext>
            </a:extLst>
          </p:cNvPr>
          <p:cNvSpPr>
            <a:spLocks noGrp="1"/>
          </p:cNvSpPr>
          <p:nvPr>
            <p:ph type="sldNum" sz="quarter" idx="12"/>
          </p:nvPr>
        </p:nvSpPr>
        <p:spPr/>
        <p:txBody>
          <a:bodyPr/>
          <a:lstStyle/>
          <a:p>
            <a:fld id="{7ADCE61B-C1E2-4850-8867-70EC2BAD79E5}" type="slidenum">
              <a:rPr lang="he-IL" smtClean="0"/>
              <a:t>3</a:t>
            </a:fld>
            <a:endParaRPr lang="he-IL"/>
          </a:p>
        </p:txBody>
      </p:sp>
      <p:sp>
        <p:nvSpPr>
          <p:cNvPr id="5" name="תיבת טקסט 4">
            <a:extLst>
              <a:ext uri="{FF2B5EF4-FFF2-40B4-BE49-F238E27FC236}">
                <a16:creationId xmlns:a16="http://schemas.microsoft.com/office/drawing/2014/main" id="{10B24553-0897-54F3-EA8D-0119FFC11ABD}"/>
              </a:ext>
            </a:extLst>
          </p:cNvPr>
          <p:cNvSpPr txBox="1"/>
          <p:nvPr/>
        </p:nvSpPr>
        <p:spPr>
          <a:xfrm>
            <a:off x="2931459" y="1213881"/>
            <a:ext cx="7664824" cy="3785652"/>
          </a:xfrm>
          <a:prstGeom prst="rect">
            <a:avLst/>
          </a:prstGeom>
          <a:noFill/>
        </p:spPr>
        <p:txBody>
          <a:bodyPr wrap="square">
            <a:spAutoFit/>
          </a:bodyPr>
          <a:lstStyle/>
          <a:p>
            <a:r>
              <a:rPr lang="he-IL" sz="2400" b="0" i="0" dirty="0">
                <a:solidFill>
                  <a:schemeClr val="bg1"/>
                </a:solidFill>
                <a:effectLst/>
                <a:latin typeface="Aharoni" panose="02010803020104030203" pitchFamily="2" charset="-79"/>
                <a:cs typeface="Aharoni" panose="02010803020104030203" pitchFamily="2" charset="-79"/>
              </a:rPr>
              <a:t> 0 ו-1 ) לרצף חדש של סיביות ("אוכלוסייה חדשה") על ידי שימוש בבחירה הטבעית ואופרטורים כמו </a:t>
            </a:r>
            <a:r>
              <a:rPr lang="en-US" sz="2400" b="0" i="0" dirty="0">
                <a:solidFill>
                  <a:schemeClr val="bg1"/>
                </a:solidFill>
                <a:effectLst/>
                <a:latin typeface="Aharoni" panose="02010803020104030203" pitchFamily="2" charset="-79"/>
                <a:cs typeface="Aharoni" panose="02010803020104030203" pitchFamily="2" charset="-79"/>
              </a:rPr>
              <a:t>crossover. </a:t>
            </a:r>
            <a:r>
              <a:rPr lang="he-IL" sz="2400" b="0" i="0" dirty="0">
                <a:solidFill>
                  <a:schemeClr val="bg1"/>
                </a:solidFill>
                <a:effectLst/>
                <a:latin typeface="Aharoni" panose="02010803020104030203" pitchFamily="2" charset="-79"/>
                <a:cs typeface="Aharoni" panose="02010803020104030203" pitchFamily="2" charset="-79"/>
              </a:rPr>
              <a:t>לאחר יצירת קהילת הפרטים הראשונה, מדרגים כל פרט על מנת למצוא את הפרטים הטובים ביותר. לאחר מכן, עורכים מיזוג (זיווג) בין פרטים אלה על מנת ליצור קהילה חדשה, טובה במקצת מקודמתה, ומעבירים אותה את אותו התהליך. ההנחה כאן היא שמיזוג בין שני פתרונות טובים לבעיה עשוי להניב פתרון טוב יותר. כמו בגנטיקה ביולוגית, שני הורים בעלי סט גנים טובים יוצרים צאצא שגם הוא עליון מבחינה גנטית. לאחר מספר חזרות על הפעולה, הפרטים ישתפרו דרמטית ויציגו את הפתרון הטוב ביותר, או פתרון טוב באופן יחסי לבעיה הנתונה.</a:t>
            </a:r>
            <a:endParaRPr lang="he-IL" sz="24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495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8E1313B-F27D-C67E-ED93-9615276593F4}"/>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מספר שקופית 2">
            <a:extLst>
              <a:ext uri="{FF2B5EF4-FFF2-40B4-BE49-F238E27FC236}">
                <a16:creationId xmlns:a16="http://schemas.microsoft.com/office/drawing/2014/main" id="{20E50D99-5E35-EFA6-0DB8-5CEA99C9D07B}"/>
              </a:ext>
            </a:extLst>
          </p:cNvPr>
          <p:cNvSpPr>
            <a:spLocks noGrp="1"/>
          </p:cNvSpPr>
          <p:nvPr>
            <p:ph type="sldNum" sz="quarter" idx="12"/>
          </p:nvPr>
        </p:nvSpPr>
        <p:spPr/>
        <p:txBody>
          <a:bodyPr/>
          <a:lstStyle/>
          <a:p>
            <a:fld id="{7ADCE61B-C1E2-4850-8867-70EC2BAD79E5}" type="slidenum">
              <a:rPr lang="he-IL" smtClean="0"/>
              <a:t>4</a:t>
            </a:fld>
            <a:endParaRPr lang="he-IL"/>
          </a:p>
        </p:txBody>
      </p:sp>
      <p:sp>
        <p:nvSpPr>
          <p:cNvPr id="6" name="תיבת טקסט 5">
            <a:extLst>
              <a:ext uri="{FF2B5EF4-FFF2-40B4-BE49-F238E27FC236}">
                <a16:creationId xmlns:a16="http://schemas.microsoft.com/office/drawing/2014/main" id="{064EEAF0-F069-5C54-F0BB-8D3751390667}"/>
              </a:ext>
            </a:extLst>
          </p:cNvPr>
          <p:cNvSpPr txBox="1"/>
          <p:nvPr/>
        </p:nvSpPr>
        <p:spPr>
          <a:xfrm>
            <a:off x="3379693" y="814498"/>
            <a:ext cx="7602071" cy="3908762"/>
          </a:xfrm>
          <a:prstGeom prst="rect">
            <a:avLst/>
          </a:prstGeom>
          <a:noFill/>
        </p:spPr>
        <p:txBody>
          <a:bodyPr wrap="square">
            <a:spAutoFit/>
          </a:bodyPr>
          <a:lstStyle/>
          <a:p>
            <a:pPr algn="l">
              <a:buFont typeface="Arial" panose="020B0604020202020204" pitchFamily="34" charset="0"/>
              <a:buChar char="•"/>
            </a:pPr>
            <a:r>
              <a:rPr lang="he-IL" sz="3200" b="1" u="sng" dirty="0">
                <a:solidFill>
                  <a:schemeClr val="bg1"/>
                </a:solidFill>
                <a:effectLst/>
                <a:latin typeface="Aharoni" panose="02010803020104030203" pitchFamily="2" charset="-79"/>
                <a:cs typeface="Aharoni" panose="02010803020104030203" pitchFamily="2" charset="-79"/>
              </a:rPr>
              <a:t>זיווג</a:t>
            </a:r>
            <a:r>
              <a:rPr lang="he-IL" sz="2400" b="0" i="0" dirty="0">
                <a:solidFill>
                  <a:schemeClr val="bg1"/>
                </a:solidFill>
                <a:effectLst/>
                <a:latin typeface="Aharoni" panose="02010803020104030203" pitchFamily="2" charset="-79"/>
                <a:cs typeface="Aharoni" panose="02010803020104030203" pitchFamily="2" charset="-79"/>
              </a:rPr>
              <a:t> (</a:t>
            </a:r>
            <a:r>
              <a:rPr lang="en-US" sz="2400" b="0" i="0" dirty="0">
                <a:solidFill>
                  <a:schemeClr val="bg1"/>
                </a:solidFill>
                <a:effectLst/>
                <a:latin typeface="Aharoni" panose="02010803020104030203" pitchFamily="2" charset="-79"/>
                <a:cs typeface="Aharoni" panose="02010803020104030203" pitchFamily="2" charset="-79"/>
              </a:rPr>
              <a:t>Crossover) </a:t>
            </a:r>
            <a:r>
              <a:rPr lang="he-IL" sz="2400" b="0" i="0" dirty="0">
                <a:solidFill>
                  <a:schemeClr val="bg1"/>
                </a:solidFill>
                <a:effectLst/>
                <a:latin typeface="Aharoni" panose="02010803020104030203" pitchFamily="2" charset="-79"/>
                <a:cs typeface="Aharoni" panose="02010803020104030203" pitchFamily="2" charset="-79"/>
              </a:rPr>
              <a:t>של שני פרטים שמחזיר שני צאצאים או יותר. הצאצאים נושאים מטען גנטי שהוא שילוב של הפרטים שזווגו. פועל על גנים נבחרים מהכרומוזומים של ההורים ויוצר צאצא חדש. הדרך הפשוטה ביותר לביצוע היא לבחור באופן אקראי נקודה לזיווג, להעתיק את כל הביטים שלפני הנקודה מהורה אחד ולהעתיק את כל הביטים שאחרי הנקודה מההורה השני. אם </a:t>
            </a:r>
            <a:r>
              <a:rPr lang="en-US" sz="2400" b="0" i="0" dirty="0">
                <a:solidFill>
                  <a:schemeClr val="bg1"/>
                </a:solidFill>
                <a:effectLst/>
                <a:latin typeface="Aharoni" panose="02010803020104030203" pitchFamily="2" charset="-79"/>
                <a:cs typeface="Aharoni" panose="02010803020104030203" pitchFamily="2" charset="-79"/>
              </a:rPr>
              <a:t>crossover </a:t>
            </a:r>
            <a:r>
              <a:rPr lang="he-IL" sz="2400" b="0" i="0" dirty="0">
                <a:solidFill>
                  <a:schemeClr val="bg1"/>
                </a:solidFill>
                <a:effectLst/>
                <a:latin typeface="Aharoni" panose="02010803020104030203" pitchFamily="2" charset="-79"/>
                <a:cs typeface="Aharoni" panose="02010803020104030203" pitchFamily="2" charset="-79"/>
              </a:rPr>
              <a:t>לא מבוצע למעשה הצאצא יהיה העתק מושלם של ההורים. הפעולה מבוצעת במטרה להכיל את החלקים הטובים של הכרומוזומים הישנים ולכן הכרומוזומים החדשים יהיו טובים יותר. למרות זאת, חשוב להשאיר חלק של האוכלוסייה הישנה לדור הבא.</a:t>
            </a:r>
          </a:p>
        </p:txBody>
      </p:sp>
    </p:spTree>
    <p:extLst>
      <p:ext uri="{BB962C8B-B14F-4D97-AF65-F5344CB8AC3E}">
        <p14:creationId xmlns:p14="http://schemas.microsoft.com/office/powerpoint/2010/main" val="156116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8E1313B-F27D-C67E-ED93-9615276593F4}"/>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מספר שקופית 2">
            <a:extLst>
              <a:ext uri="{FF2B5EF4-FFF2-40B4-BE49-F238E27FC236}">
                <a16:creationId xmlns:a16="http://schemas.microsoft.com/office/drawing/2014/main" id="{20E50D99-5E35-EFA6-0DB8-5CEA99C9D07B}"/>
              </a:ext>
            </a:extLst>
          </p:cNvPr>
          <p:cNvSpPr>
            <a:spLocks noGrp="1"/>
          </p:cNvSpPr>
          <p:nvPr>
            <p:ph type="sldNum" sz="quarter" idx="12"/>
          </p:nvPr>
        </p:nvSpPr>
        <p:spPr/>
        <p:txBody>
          <a:bodyPr/>
          <a:lstStyle/>
          <a:p>
            <a:fld id="{7ADCE61B-C1E2-4850-8867-70EC2BAD79E5}" type="slidenum">
              <a:rPr lang="he-IL" smtClean="0"/>
              <a:t>5</a:t>
            </a:fld>
            <a:endParaRPr lang="he-IL"/>
          </a:p>
        </p:txBody>
      </p:sp>
      <p:sp>
        <p:nvSpPr>
          <p:cNvPr id="5" name="תיבת טקסט 4">
            <a:extLst>
              <a:ext uri="{FF2B5EF4-FFF2-40B4-BE49-F238E27FC236}">
                <a16:creationId xmlns:a16="http://schemas.microsoft.com/office/drawing/2014/main" id="{4B0729DC-CFA7-2196-4496-4C2B954821DA}"/>
              </a:ext>
            </a:extLst>
          </p:cNvPr>
          <p:cNvSpPr txBox="1"/>
          <p:nvPr/>
        </p:nvSpPr>
        <p:spPr>
          <a:xfrm>
            <a:off x="2357718" y="1257798"/>
            <a:ext cx="8130988" cy="3170099"/>
          </a:xfrm>
          <a:prstGeom prst="rect">
            <a:avLst/>
          </a:prstGeom>
          <a:noFill/>
        </p:spPr>
        <p:txBody>
          <a:bodyPr wrap="square">
            <a:spAutoFit/>
          </a:bodyPr>
          <a:lstStyle/>
          <a:p>
            <a:pPr algn="l">
              <a:buFont typeface="Arial" panose="020B0604020202020204" pitchFamily="34" charset="0"/>
              <a:buChar char="•"/>
            </a:pPr>
            <a:r>
              <a:rPr lang="he-IL" sz="3200" b="1" i="0" u="sng" dirty="0">
                <a:solidFill>
                  <a:schemeClr val="bg1"/>
                </a:solidFill>
                <a:effectLst/>
                <a:latin typeface="Aharoni" panose="02010803020104030203" pitchFamily="2" charset="-79"/>
                <a:cs typeface="Aharoni" panose="02010803020104030203" pitchFamily="2" charset="-79"/>
              </a:rPr>
              <a:t>מוטציה</a:t>
            </a:r>
            <a:r>
              <a:rPr lang="he-IL" sz="2400" b="0" i="0" dirty="0">
                <a:solidFill>
                  <a:schemeClr val="bg1"/>
                </a:solidFill>
                <a:effectLst/>
                <a:latin typeface="Aharoni" panose="02010803020104030203" pitchFamily="2" charset="-79"/>
                <a:cs typeface="Aharoni" panose="02010803020104030203" pitchFamily="2" charset="-79"/>
              </a:rPr>
              <a:t> (</a:t>
            </a:r>
            <a:r>
              <a:rPr lang="en-US" sz="2400" b="0" i="0" dirty="0">
                <a:solidFill>
                  <a:schemeClr val="bg1"/>
                </a:solidFill>
                <a:effectLst/>
                <a:latin typeface="Aharoni" panose="02010803020104030203" pitchFamily="2" charset="-79"/>
                <a:cs typeface="Aharoni" panose="02010803020104030203" pitchFamily="2" charset="-79"/>
              </a:rPr>
              <a:t>Mutation) </a:t>
            </a:r>
            <a:r>
              <a:rPr lang="he-IL" sz="2400" b="0" i="0" dirty="0">
                <a:solidFill>
                  <a:schemeClr val="bg1"/>
                </a:solidFill>
                <a:effectLst/>
                <a:latin typeface="Aharoni" panose="02010803020104030203" pitchFamily="2" charset="-79"/>
                <a:cs typeface="Aharoni" panose="02010803020104030203" pitchFamily="2" charset="-79"/>
              </a:rPr>
              <a:t>על פרט בודד שמשנה את התכונות שלו. המטרה היא לבצע שינוי בהעתקות שנוצרו על ידי הזיווג, זאת כדי למנוע חזרה של חלקים שלמים במחרוזת הביטים. אם לא נבצע את פעולת המוטציה הצאצא ייווצר מידית לאחר פעולת הזיווג או שיועתק ישר מההורים ללא כל שינוי. כאשר מבצעים מוטציה חלק אחד או יותר מהכרומוזומים משתנים. מוטציות מתרחשות לרוב בהסתברות נמוכה כלשהי (בין 0.1% ל-0.01%) וזאת מכיוון שאם ההסתברות תהיה גבוהה האלגוריתם הגנטי יהפוך לאלגוריתם של חיפוש אקראי (האלגוריתם יצא משליטה).</a:t>
            </a:r>
          </a:p>
        </p:txBody>
      </p:sp>
    </p:spTree>
    <p:extLst>
      <p:ext uri="{BB962C8B-B14F-4D97-AF65-F5344CB8AC3E}">
        <p14:creationId xmlns:p14="http://schemas.microsoft.com/office/powerpoint/2010/main" val="45919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8E1313B-F27D-C67E-ED93-9615276593F4}"/>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מספר שקופית 2">
            <a:extLst>
              <a:ext uri="{FF2B5EF4-FFF2-40B4-BE49-F238E27FC236}">
                <a16:creationId xmlns:a16="http://schemas.microsoft.com/office/drawing/2014/main" id="{20E50D99-5E35-EFA6-0DB8-5CEA99C9D07B}"/>
              </a:ext>
            </a:extLst>
          </p:cNvPr>
          <p:cNvSpPr>
            <a:spLocks noGrp="1"/>
          </p:cNvSpPr>
          <p:nvPr>
            <p:ph type="sldNum" sz="quarter" idx="12"/>
          </p:nvPr>
        </p:nvSpPr>
        <p:spPr/>
        <p:txBody>
          <a:bodyPr/>
          <a:lstStyle/>
          <a:p>
            <a:fld id="{7ADCE61B-C1E2-4850-8867-70EC2BAD79E5}" type="slidenum">
              <a:rPr lang="he-IL" smtClean="0"/>
              <a:t>6</a:t>
            </a:fld>
            <a:endParaRPr lang="he-IL"/>
          </a:p>
        </p:txBody>
      </p:sp>
      <p:sp>
        <p:nvSpPr>
          <p:cNvPr id="5" name="תיבת טקסט 4">
            <a:extLst>
              <a:ext uri="{FF2B5EF4-FFF2-40B4-BE49-F238E27FC236}">
                <a16:creationId xmlns:a16="http://schemas.microsoft.com/office/drawing/2014/main" id="{8FF8510D-1623-5FF1-CBC2-DFB192A70434}"/>
              </a:ext>
            </a:extLst>
          </p:cNvPr>
          <p:cNvSpPr txBox="1"/>
          <p:nvPr/>
        </p:nvSpPr>
        <p:spPr>
          <a:xfrm>
            <a:off x="2393576" y="537269"/>
            <a:ext cx="9126071" cy="5016758"/>
          </a:xfrm>
          <a:prstGeom prst="rect">
            <a:avLst/>
          </a:prstGeom>
          <a:noFill/>
        </p:spPr>
        <p:txBody>
          <a:bodyPr wrap="square">
            <a:spAutoFit/>
          </a:bodyPr>
          <a:lstStyle/>
          <a:p>
            <a:pPr algn="l">
              <a:buFont typeface="Arial" panose="020B0604020202020204" pitchFamily="34" charset="0"/>
              <a:buChar char="•"/>
            </a:pPr>
            <a:r>
              <a:rPr lang="he-IL" sz="3200" b="1" i="0" u="sng" dirty="0">
                <a:solidFill>
                  <a:schemeClr val="bg1"/>
                </a:solidFill>
                <a:effectLst/>
                <a:latin typeface="Aharoni" panose="02010803020104030203" pitchFamily="2" charset="-79"/>
                <a:cs typeface="Aharoni" panose="02010803020104030203" pitchFamily="2" charset="-79"/>
              </a:rPr>
              <a:t>שיערוך</a:t>
            </a:r>
            <a:r>
              <a:rPr lang="he-IL" sz="2400" b="1" i="0" u="sng" dirty="0">
                <a:solidFill>
                  <a:schemeClr val="bg1"/>
                </a:solidFill>
                <a:effectLst/>
                <a:latin typeface="Aharoni" panose="02010803020104030203" pitchFamily="2" charset="-79"/>
                <a:cs typeface="Aharoni" panose="02010803020104030203" pitchFamily="2" charset="-79"/>
              </a:rPr>
              <a:t>--</a:t>
            </a:r>
            <a:r>
              <a:rPr lang="he-IL" sz="2400" b="0" i="0" dirty="0">
                <a:solidFill>
                  <a:schemeClr val="bg1"/>
                </a:solidFill>
                <a:effectLst/>
                <a:latin typeface="Aharoni" panose="02010803020104030203" pitchFamily="2" charset="-79"/>
                <a:cs typeface="Aharoni" panose="02010803020104030203" pitchFamily="2" charset="-79"/>
              </a:rPr>
              <a:t> (</a:t>
            </a:r>
            <a:r>
              <a:rPr lang="en-US" sz="2400" b="0" i="0" dirty="0">
                <a:solidFill>
                  <a:schemeClr val="bg1"/>
                </a:solidFill>
                <a:effectLst/>
                <a:latin typeface="Aharoni" panose="02010803020104030203" pitchFamily="2" charset="-79"/>
                <a:cs typeface="Aharoni" panose="02010803020104030203" pitchFamily="2" charset="-79"/>
              </a:rPr>
              <a:t>Evaluation) </a:t>
            </a:r>
            <a:r>
              <a:rPr lang="he-IL" sz="2400" b="0" i="0" dirty="0">
                <a:solidFill>
                  <a:schemeClr val="bg1"/>
                </a:solidFill>
                <a:effectLst/>
                <a:latin typeface="Aharoni" panose="02010803020104030203" pitchFamily="2" charset="-79"/>
                <a:cs typeface="Aharoni" panose="02010803020104030203" pitchFamily="2" charset="-79"/>
              </a:rPr>
              <a:t>בו בוחרים את הפרטים שישתתפו בתהליך הזיווג לפי רמת התאמה, בעזרת "פונקציית כשירות" (</a:t>
            </a:r>
            <a:r>
              <a:rPr lang="en-US" sz="2400" b="0" i="0" dirty="0">
                <a:solidFill>
                  <a:schemeClr val="bg1"/>
                </a:solidFill>
                <a:effectLst/>
                <a:latin typeface="Aharoni" panose="02010803020104030203" pitchFamily="2" charset="-79"/>
                <a:cs typeface="Aharoni" panose="02010803020104030203" pitchFamily="2" charset="-79"/>
              </a:rPr>
              <a:t>fitness function). </a:t>
            </a:r>
            <a:r>
              <a:rPr lang="he-IL" sz="2400" b="0" i="0" dirty="0">
                <a:solidFill>
                  <a:schemeClr val="bg1"/>
                </a:solidFill>
                <a:effectLst/>
                <a:latin typeface="Aharoni" panose="02010803020104030203" pitchFamily="2" charset="-79"/>
                <a:cs typeface="Aharoni" panose="02010803020104030203" pitchFamily="2" charset="-79"/>
              </a:rPr>
              <a:t>לפונקציית השערוך יש מרכיבים רבים שיכולים להחליש או לחזק את ביצועי האלגוריתם הגנטי. ביצועי האלגוריתם הגנטי רגיש מאוד לטכניקה של תהליך הנרמול, כך למשל אם נדרוש שיפור יתר - הדבר יכול להוביל לקבלת חומר גנטי אלטרנטיבי באוכלוסייה ויקדם שליטה של צאצא יחיד. במקרה כזה, לפעולת ה-</a:t>
            </a:r>
            <a:r>
              <a:rPr lang="en-US" sz="2400" b="0" i="0" dirty="0">
                <a:solidFill>
                  <a:schemeClr val="bg1"/>
                </a:solidFill>
                <a:effectLst/>
                <a:latin typeface="Aharoni" panose="02010803020104030203" pitchFamily="2" charset="-79"/>
                <a:cs typeface="Aharoni" panose="02010803020104030203" pitchFamily="2" charset="-79"/>
              </a:rPr>
              <a:t>crossover </a:t>
            </a:r>
            <a:r>
              <a:rPr lang="he-IL" sz="2400" b="0" i="0" dirty="0">
                <a:solidFill>
                  <a:schemeClr val="bg1"/>
                </a:solidFill>
                <a:effectLst/>
                <a:latin typeface="Aharoni" panose="02010803020104030203" pitchFamily="2" charset="-79"/>
                <a:cs typeface="Aharoni" panose="02010803020104030203" pitchFamily="2" charset="-79"/>
              </a:rPr>
              <a:t>אין השפעה והאלגוריתם מרכז את מירב החיפושים אחר הפתרון הנדרש סביב הכרומוזום הטוב האחרון שמצא. לעומת זאת, אם תהליך הנרמול לא יפעל כראוי האלגוריתם ייכשל במציאת פתרון בזמן סביר וקרוב לוודאי שפתרונות טובים מקרב האוכלוסייה יאבדו. מאפיין חשוב נוסף של פונקציית השערוך הוא החוזק והחולשה של האלגוריתם הגנטי. ביישום האלגוריתם בדרך כלל לוקחים ערך יחיד שחוזר על ידי פונקציית השערוך ומשתמש בערך כדי לקבוע התאמה יעילה. בקביעת פונקציית השערוך יש להתייחס לאילוצים של היישומים כדי לפסול צאצאים שייתכן ואינם חוקיים.</a:t>
            </a:r>
          </a:p>
        </p:txBody>
      </p:sp>
    </p:spTree>
    <p:extLst>
      <p:ext uri="{BB962C8B-B14F-4D97-AF65-F5344CB8AC3E}">
        <p14:creationId xmlns:p14="http://schemas.microsoft.com/office/powerpoint/2010/main" val="267095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8E1313B-F27D-C67E-ED93-9615276593F4}"/>
              </a:ext>
            </a:extLst>
          </p:cNvPr>
          <p:cNvSpPr>
            <a:spLocks noGrp="1"/>
          </p:cNvSpPr>
          <p:nvPr>
            <p:ph type="dt" sz="half" idx="10"/>
          </p:nvPr>
        </p:nvSpPr>
        <p:spPr/>
        <p:txBody>
          <a:bodyPr/>
          <a:lstStyle/>
          <a:p>
            <a:fld id="{2D744A13-F367-47D7-B8A4-060FFAF75A65}" type="datetime1">
              <a:rPr lang="he-IL" smtClean="0"/>
              <a:t>ב'/כסלו/תשפ"ג</a:t>
            </a:fld>
            <a:endParaRPr lang="he-IL"/>
          </a:p>
        </p:txBody>
      </p:sp>
      <p:sp>
        <p:nvSpPr>
          <p:cNvPr id="3" name="מציין מיקום של מספר שקופית 2">
            <a:extLst>
              <a:ext uri="{FF2B5EF4-FFF2-40B4-BE49-F238E27FC236}">
                <a16:creationId xmlns:a16="http://schemas.microsoft.com/office/drawing/2014/main" id="{20E50D99-5E35-EFA6-0DB8-5CEA99C9D07B}"/>
              </a:ext>
            </a:extLst>
          </p:cNvPr>
          <p:cNvSpPr>
            <a:spLocks noGrp="1"/>
          </p:cNvSpPr>
          <p:nvPr>
            <p:ph type="sldNum" sz="quarter" idx="12"/>
          </p:nvPr>
        </p:nvSpPr>
        <p:spPr/>
        <p:txBody>
          <a:bodyPr/>
          <a:lstStyle/>
          <a:p>
            <a:fld id="{7ADCE61B-C1E2-4850-8867-70EC2BAD79E5}" type="slidenum">
              <a:rPr lang="he-IL" smtClean="0"/>
              <a:t>7</a:t>
            </a:fld>
            <a:endParaRPr lang="he-IL"/>
          </a:p>
        </p:txBody>
      </p:sp>
      <p:sp>
        <p:nvSpPr>
          <p:cNvPr id="5" name="תיבת טקסט 4">
            <a:extLst>
              <a:ext uri="{FF2B5EF4-FFF2-40B4-BE49-F238E27FC236}">
                <a16:creationId xmlns:a16="http://schemas.microsoft.com/office/drawing/2014/main" id="{D838A05D-162B-3703-0D00-638D305E8319}"/>
              </a:ext>
            </a:extLst>
          </p:cNvPr>
          <p:cNvSpPr txBox="1"/>
          <p:nvPr/>
        </p:nvSpPr>
        <p:spPr>
          <a:xfrm>
            <a:off x="3729318" y="835548"/>
            <a:ext cx="5925671" cy="3970318"/>
          </a:xfrm>
          <a:prstGeom prst="rect">
            <a:avLst/>
          </a:prstGeom>
          <a:noFill/>
        </p:spPr>
        <p:txBody>
          <a:bodyPr wrap="square">
            <a:spAutoFit/>
          </a:bodyPr>
          <a:lstStyle/>
          <a:p>
            <a:pPr algn="l"/>
            <a:r>
              <a:rPr lang="he-IL" sz="2800" i="0" u="sng" dirty="0">
                <a:solidFill>
                  <a:schemeClr val="bg1"/>
                </a:solidFill>
                <a:effectLst/>
                <a:latin typeface="Aharoni" panose="02010803020104030203" pitchFamily="2" charset="-79"/>
                <a:cs typeface="Aharoni" panose="02010803020104030203" pitchFamily="2" charset="-79"/>
              </a:rPr>
              <a:t>אלגוריתם (</a:t>
            </a:r>
            <a:r>
              <a:rPr lang="he-IL" sz="2800" i="0" u="sng" dirty="0" err="1">
                <a:solidFill>
                  <a:schemeClr val="bg1"/>
                </a:solidFill>
                <a:effectLst/>
                <a:latin typeface="Aharoni" panose="02010803020104030203" pitchFamily="2" charset="-79"/>
                <a:cs typeface="Aharoni" panose="02010803020104030203" pitchFamily="2" charset="-79"/>
              </a:rPr>
              <a:t>פסאודו</a:t>
            </a:r>
            <a:r>
              <a:rPr lang="he-IL" sz="2800" i="0" u="sng" dirty="0">
                <a:solidFill>
                  <a:schemeClr val="bg1"/>
                </a:solidFill>
                <a:effectLst/>
                <a:latin typeface="Aharoni" panose="02010803020104030203" pitchFamily="2" charset="-79"/>
                <a:cs typeface="Aharoni" panose="02010803020104030203" pitchFamily="2" charset="-79"/>
              </a:rPr>
              <a:t>-קוד)</a:t>
            </a:r>
            <a:r>
              <a:rPr lang="he-IL" sz="2800" u="sng" dirty="0">
                <a:solidFill>
                  <a:schemeClr val="bg1"/>
                </a:solidFill>
                <a:latin typeface="Aharoni" panose="02010803020104030203" pitchFamily="2" charset="-79"/>
                <a:cs typeface="Aharoni" panose="02010803020104030203" pitchFamily="2" charset="-79"/>
              </a:rPr>
              <a:t>     </a:t>
            </a:r>
            <a:endParaRPr lang="he-IL" sz="2800" i="0" u="sng" dirty="0">
              <a:solidFill>
                <a:schemeClr val="bg1"/>
              </a:solidFill>
              <a:effectLst/>
              <a:latin typeface="Aharoni" panose="02010803020104030203" pitchFamily="2" charset="-79"/>
              <a:cs typeface="Aharoni" panose="02010803020104030203" pitchFamily="2" charset="-79"/>
            </a:endParaRPr>
          </a:p>
          <a:p>
            <a:pPr algn="l"/>
            <a:endParaRPr lang="he-IL" sz="2800" dirty="0">
              <a:solidFill>
                <a:schemeClr val="bg1"/>
              </a:solidFill>
              <a:latin typeface="Aharoni" panose="02010803020104030203" pitchFamily="2" charset="-79"/>
              <a:cs typeface="Aharoni" panose="02010803020104030203" pitchFamily="2" charset="-79"/>
            </a:endParaRPr>
          </a:p>
          <a:p>
            <a:pPr algn="l"/>
            <a:endParaRPr lang="he-IL" sz="2800" b="0" i="0" dirty="0">
              <a:solidFill>
                <a:schemeClr val="bg1"/>
              </a:solidFill>
              <a:effectLst/>
              <a:latin typeface="Aharoni" panose="02010803020104030203" pitchFamily="2" charset="-79"/>
              <a:cs typeface="Aharoni" panose="02010803020104030203" pitchFamily="2" charset="-79"/>
            </a:endParaRPr>
          </a:p>
          <a:p>
            <a:pPr algn="l">
              <a:buFont typeface="+mj-lt"/>
              <a:buAutoNum type="arabicPeriod"/>
            </a:pPr>
            <a:r>
              <a:rPr lang="he-IL" sz="2800" b="0" i="0" dirty="0">
                <a:solidFill>
                  <a:schemeClr val="bg1"/>
                </a:solidFill>
                <a:effectLst/>
                <a:latin typeface="Aharoni" panose="02010803020104030203" pitchFamily="2" charset="-79"/>
                <a:cs typeface="Aharoni" panose="02010803020104030203" pitchFamily="2" charset="-79"/>
              </a:rPr>
              <a:t>צור אוכלוסייה התחלתית.</a:t>
            </a:r>
          </a:p>
          <a:p>
            <a:pPr algn="l">
              <a:buFont typeface="+mj-lt"/>
              <a:buAutoNum type="arabicPeriod"/>
            </a:pPr>
            <a:r>
              <a:rPr lang="he-IL" sz="2800" b="0" i="0" dirty="0">
                <a:solidFill>
                  <a:schemeClr val="bg1"/>
                </a:solidFill>
                <a:effectLst/>
                <a:latin typeface="Aharoni" panose="02010803020104030203" pitchFamily="2" charset="-79"/>
                <a:cs typeface="Aharoni" panose="02010803020104030203" pitchFamily="2" charset="-79"/>
              </a:rPr>
              <a:t>הערך את ההתאמה של כל פרט באוכלוסייה.</a:t>
            </a:r>
          </a:p>
          <a:p>
            <a:pPr algn="l">
              <a:buFont typeface="+mj-lt"/>
              <a:buAutoNum type="arabicPeriod"/>
            </a:pPr>
            <a:r>
              <a:rPr lang="he-IL" sz="2800" b="0" i="0" dirty="0">
                <a:solidFill>
                  <a:schemeClr val="bg1"/>
                </a:solidFill>
                <a:effectLst/>
                <a:latin typeface="Aharoni" panose="02010803020104030203" pitchFamily="2" charset="-79"/>
                <a:cs typeface="Aharoni" panose="02010803020104030203" pitchFamily="2" charset="-79"/>
              </a:rPr>
              <a:t>בחר את הפרטים המתאימים ביותר לזיווג.</a:t>
            </a:r>
          </a:p>
          <a:p>
            <a:pPr marL="742950" lvl="1" indent="-285750" algn="l">
              <a:buFont typeface="+mj-lt"/>
              <a:buAutoNum type="arabicPeriod"/>
            </a:pPr>
            <a:r>
              <a:rPr lang="he-IL" sz="2800" b="0" i="0" dirty="0">
                <a:solidFill>
                  <a:schemeClr val="bg1"/>
                </a:solidFill>
                <a:effectLst/>
                <a:latin typeface="Aharoni" panose="02010803020104030203" pitchFamily="2" charset="-79"/>
                <a:cs typeface="Aharoni" panose="02010803020104030203" pitchFamily="2" charset="-79"/>
              </a:rPr>
              <a:t>צור דור חדש של פרטים על ידי זיווג ומוטציה של הדור הקודם</a:t>
            </a:r>
          </a:p>
          <a:p>
            <a:pPr algn="l">
              <a:buFont typeface="+mj-lt"/>
              <a:buAutoNum type="arabicPeriod"/>
            </a:pPr>
            <a:r>
              <a:rPr lang="he-IL" sz="2800" b="0" i="0" dirty="0">
                <a:solidFill>
                  <a:schemeClr val="bg1"/>
                </a:solidFill>
                <a:effectLst/>
                <a:latin typeface="Aharoni" panose="02010803020104030203" pitchFamily="2" charset="-79"/>
                <a:cs typeface="Aharoni" panose="02010803020104030203" pitchFamily="2" charset="-79"/>
              </a:rPr>
              <a:t>חזור על שלבים 2–3 עד סיום הסימולציה</a:t>
            </a:r>
          </a:p>
        </p:txBody>
      </p:sp>
    </p:spTree>
    <p:extLst>
      <p:ext uri="{BB962C8B-B14F-4D97-AF65-F5344CB8AC3E}">
        <p14:creationId xmlns:p14="http://schemas.microsoft.com/office/powerpoint/2010/main" val="30961369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681</Words>
  <Application>Microsoft Office PowerPoint</Application>
  <PresentationFormat>מסך רחב</PresentationFormat>
  <Paragraphs>32</Paragraphs>
  <Slides>7</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7</vt:i4>
      </vt:variant>
    </vt:vector>
  </HeadingPairs>
  <TitlesOfParts>
    <vt:vector size="12" baseType="lpstr">
      <vt:lpstr>Aharoni</vt:lpstr>
      <vt:lpstr>Arial</vt:lpstr>
      <vt:lpstr>Calibri</vt:lpstr>
      <vt:lpstr>Calibri Light</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yaekelmakayes@outlook.co.il</dc:creator>
  <cp:lastModifiedBy>yaekelmakayes@outlook.co.il</cp:lastModifiedBy>
  <cp:revision>4</cp:revision>
  <dcterms:created xsi:type="dcterms:W3CDTF">2022-11-21T20:04:56Z</dcterms:created>
  <dcterms:modified xsi:type="dcterms:W3CDTF">2022-11-26T20:37:39Z</dcterms:modified>
</cp:coreProperties>
</file>